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SemiBold"/>
      <p:regular r:id="rId17"/>
      <p:bold r:id="rId18"/>
      <p:italic r:id="rId19"/>
      <p:boldItalic r:id="rId20"/>
    </p:embeddedFont>
    <p:embeddedFont>
      <p:font typeface="Roboto"/>
      <p:regular r:id="rId21"/>
      <p:bold r:id="rId22"/>
      <p:italic r:id="rId23"/>
      <p:boldItalic r:id="rId24"/>
    </p:embeddedFont>
    <p:embeddedFont>
      <p:font typeface="Roboto Medium"/>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
      <p:font typeface="Montserrat Black"/>
      <p:bold r:id="rId37"/>
      <p:boldItalic r:id="rId38"/>
    </p:embeddedFont>
    <p:embeddedFont>
      <p:font typeface="Lato Black"/>
      <p:bold r:id="rId39"/>
      <p:boldItalic r:id="rId40"/>
    </p:embeddedFont>
    <p:embeddedFont>
      <p:font typeface="Montserrat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eremy Sot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lack-boldItalic.fntdata"/><Relationship Id="rId20" Type="http://schemas.openxmlformats.org/officeDocument/2006/relationships/font" Target="fonts/MontserratSemiBold-boldItalic.fntdata"/><Relationship Id="rId42" Type="http://schemas.openxmlformats.org/officeDocument/2006/relationships/font" Target="fonts/MontserratExtraBold-boldItalic.fntdata"/><Relationship Id="rId41" Type="http://schemas.openxmlformats.org/officeDocument/2006/relationships/font" Target="fonts/MontserratExtraBold-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obotoMedium-bold.fntdata"/><Relationship Id="rId25" Type="http://schemas.openxmlformats.org/officeDocument/2006/relationships/font" Target="fonts/RobotoMedium-regular.fntdata"/><Relationship Id="rId28" Type="http://schemas.openxmlformats.org/officeDocument/2006/relationships/font" Target="fonts/RobotoMedium-boldItalic.fntdata"/><Relationship Id="rId27"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MontserratBlack-bold.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font" Target="fonts/MontserratSemiBold-regular.fntdata"/><Relationship Id="rId39" Type="http://schemas.openxmlformats.org/officeDocument/2006/relationships/font" Target="fonts/LatoBlack-bold.fntdata"/><Relationship Id="rId16" Type="http://schemas.openxmlformats.org/officeDocument/2006/relationships/slide" Target="slides/slide10.xml"/><Relationship Id="rId38" Type="http://schemas.openxmlformats.org/officeDocument/2006/relationships/font" Target="fonts/MontserratBlack-boldItalic.fntdata"/><Relationship Id="rId19" Type="http://schemas.openxmlformats.org/officeDocument/2006/relationships/font" Target="fonts/MontserratSemiBold-italic.fntdata"/><Relationship Id="rId18" Type="http://schemas.openxmlformats.org/officeDocument/2006/relationships/font" Target="fonts/MontserratSemiBold-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20T23:22:47.196">
    <p:pos x="6000" y="0"/>
    <p:text>Adding stuff in a bit from my pc, running some errands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ddb8c8a3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ddb8c8a3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c539cc194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c539cc194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da23dbe4d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9da23dbe4d_1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da23dbe4d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9da23dbe4d_1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da23dbe4d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da23dbe4d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f1daf7b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f1daf7b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f1daf7b5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f1daf7b5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f1daf7b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f1daf7b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c539cc194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c539cc194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685346" y="457200"/>
            <a:ext cx="7765200" cy="994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3"/>
          <p:cNvSpPr txBox="1"/>
          <p:nvPr>
            <p:ph idx="1" type="body"/>
          </p:nvPr>
        </p:nvSpPr>
        <p:spPr>
          <a:xfrm>
            <a:off x="685346" y="1572048"/>
            <a:ext cx="7765200" cy="27714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800"/>
              </a:spcBef>
              <a:spcAft>
                <a:spcPts val="0"/>
              </a:spcAft>
              <a:buClr>
                <a:schemeClr val="lt1"/>
              </a:buClr>
              <a:buSzPts val="1400"/>
              <a:buChar char="●"/>
              <a:defRPr/>
            </a:lvl1pPr>
            <a:lvl2pPr indent="-317500" lvl="1" marL="914400" rtl="0" algn="l">
              <a:lnSpc>
                <a:spcPct val="120000"/>
              </a:lnSpc>
              <a:spcBef>
                <a:spcPts val="1200"/>
              </a:spcBef>
              <a:spcAft>
                <a:spcPts val="0"/>
              </a:spcAft>
              <a:buClr>
                <a:schemeClr val="lt1"/>
              </a:buClr>
              <a:buSzPts val="1400"/>
              <a:buChar char="○"/>
              <a:defRPr/>
            </a:lvl2pPr>
            <a:lvl3pPr indent="-317500" lvl="2" marL="1371600" rtl="0" algn="l">
              <a:lnSpc>
                <a:spcPct val="120000"/>
              </a:lnSpc>
              <a:spcBef>
                <a:spcPts val="1200"/>
              </a:spcBef>
              <a:spcAft>
                <a:spcPts val="0"/>
              </a:spcAft>
              <a:buClr>
                <a:schemeClr val="lt1"/>
              </a:buClr>
              <a:buSzPts val="1400"/>
              <a:buChar char="■"/>
              <a:defRPr/>
            </a:lvl3pPr>
            <a:lvl4pPr indent="-317500" lvl="3" marL="1828800" rtl="0" algn="l">
              <a:lnSpc>
                <a:spcPct val="120000"/>
              </a:lnSpc>
              <a:spcBef>
                <a:spcPts val="1200"/>
              </a:spcBef>
              <a:spcAft>
                <a:spcPts val="0"/>
              </a:spcAft>
              <a:buClr>
                <a:schemeClr val="lt1"/>
              </a:buClr>
              <a:buSzPts val="1400"/>
              <a:buChar char="●"/>
              <a:defRPr/>
            </a:lvl4pPr>
            <a:lvl5pPr indent="-317500" lvl="4" marL="2286000" rtl="0" algn="l">
              <a:lnSpc>
                <a:spcPct val="120000"/>
              </a:lnSpc>
              <a:spcBef>
                <a:spcPts val="1200"/>
              </a:spcBef>
              <a:spcAft>
                <a:spcPts val="0"/>
              </a:spcAft>
              <a:buClr>
                <a:schemeClr val="lt1"/>
              </a:buClr>
              <a:buSzPts val="1400"/>
              <a:buChar char="○"/>
              <a:defRPr/>
            </a:lvl5pPr>
            <a:lvl6pPr indent="-317500" lvl="5" marL="2743200" rtl="0" algn="l">
              <a:lnSpc>
                <a:spcPct val="120000"/>
              </a:lnSpc>
              <a:spcBef>
                <a:spcPts val="1200"/>
              </a:spcBef>
              <a:spcAft>
                <a:spcPts val="0"/>
              </a:spcAft>
              <a:buClr>
                <a:schemeClr val="lt1"/>
              </a:buClr>
              <a:buSzPts val="1400"/>
              <a:buChar char="■"/>
              <a:defRPr/>
            </a:lvl6pPr>
            <a:lvl7pPr indent="-317500" lvl="6" marL="3200400" rtl="0" algn="l">
              <a:lnSpc>
                <a:spcPct val="120000"/>
              </a:lnSpc>
              <a:spcBef>
                <a:spcPts val="1200"/>
              </a:spcBef>
              <a:spcAft>
                <a:spcPts val="0"/>
              </a:spcAft>
              <a:buClr>
                <a:schemeClr val="lt1"/>
              </a:buClr>
              <a:buSzPts val="1400"/>
              <a:buChar char="●"/>
              <a:defRPr/>
            </a:lvl7pPr>
            <a:lvl8pPr indent="-317500" lvl="7" marL="3657600" rtl="0" algn="l">
              <a:lnSpc>
                <a:spcPct val="120000"/>
              </a:lnSpc>
              <a:spcBef>
                <a:spcPts val="1200"/>
              </a:spcBef>
              <a:spcAft>
                <a:spcPts val="0"/>
              </a:spcAft>
              <a:buClr>
                <a:schemeClr val="lt1"/>
              </a:buClr>
              <a:buSzPts val="1400"/>
              <a:buChar char="○"/>
              <a:defRPr/>
            </a:lvl8pPr>
            <a:lvl9pPr indent="-317500" lvl="8" marL="4114800" rtl="0" algn="l">
              <a:lnSpc>
                <a:spcPct val="120000"/>
              </a:lnSpc>
              <a:spcBef>
                <a:spcPts val="1200"/>
              </a:spcBef>
              <a:spcAft>
                <a:spcPts val="1200"/>
              </a:spcAft>
              <a:buClr>
                <a:schemeClr val="lt1"/>
              </a:buClr>
              <a:buSzPts val="1400"/>
              <a:buChar char="■"/>
              <a:defRPr/>
            </a:lvl9pPr>
          </a:lstStyle>
          <a:p/>
        </p:txBody>
      </p:sp>
      <p:sp>
        <p:nvSpPr>
          <p:cNvPr id="133" name="Google Shape;133;p13"/>
          <p:cNvSpPr txBox="1"/>
          <p:nvPr>
            <p:ph idx="10" type="dt"/>
          </p:nvPr>
        </p:nvSpPr>
        <p:spPr>
          <a:xfrm>
            <a:off x="5759052" y="4412456"/>
            <a:ext cx="20574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3"/>
          <p:cNvSpPr txBox="1"/>
          <p:nvPr>
            <p:ph idx="11" type="ftr"/>
          </p:nvPr>
        </p:nvSpPr>
        <p:spPr>
          <a:xfrm>
            <a:off x="685346" y="4412456"/>
            <a:ext cx="5004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3"/>
          <p:cNvSpPr txBox="1"/>
          <p:nvPr>
            <p:ph idx="12" type="sldNum"/>
          </p:nvPr>
        </p:nvSpPr>
        <p:spPr>
          <a:xfrm>
            <a:off x="7885508" y="4412456"/>
            <a:ext cx="5652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Lato"/>
                <a:ea typeface="Lato"/>
                <a:cs typeface="Lato"/>
                <a:sym typeface="Lato"/>
              </a:rPr>
              <a:t>OMNi VR Headset</a:t>
            </a:r>
            <a:endParaRPr b="1">
              <a:latin typeface="Lato"/>
              <a:ea typeface="Lato"/>
              <a:cs typeface="Lato"/>
              <a:sym typeface="Lato"/>
            </a:endParaRPr>
          </a:p>
        </p:txBody>
      </p:sp>
      <p:sp>
        <p:nvSpPr>
          <p:cNvPr id="141" name="Google Shape;141;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Travis Bowry Jeremy Soto</a:t>
            </a:r>
            <a:endParaRPr>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3"/>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solidFill>
                  <a:srgbClr val="307BF3"/>
                </a:solidFill>
                <a:latin typeface="Montserrat Black"/>
                <a:ea typeface="Montserrat Black"/>
                <a:cs typeface="Montserrat Black"/>
                <a:sym typeface="Montserrat Black"/>
              </a:rPr>
              <a:t>Sources</a:t>
            </a:r>
            <a:endParaRPr>
              <a:solidFill>
                <a:srgbClr val="307BF3"/>
              </a:solidFill>
              <a:latin typeface="Montserrat Black"/>
              <a:ea typeface="Montserrat Black"/>
              <a:cs typeface="Montserrat Black"/>
              <a:sym typeface="Montserrat Black"/>
            </a:endParaRPr>
          </a:p>
        </p:txBody>
      </p:sp>
      <p:sp>
        <p:nvSpPr>
          <p:cNvPr id="230" name="Google Shape;230;p23"/>
          <p:cNvSpPr txBox="1"/>
          <p:nvPr>
            <p:ph idx="1" type="body"/>
          </p:nvPr>
        </p:nvSpPr>
        <p:spPr>
          <a:xfrm>
            <a:off x="685346" y="1572048"/>
            <a:ext cx="7765200" cy="2771400"/>
          </a:xfrm>
          <a:prstGeom prst="rect">
            <a:avLst/>
          </a:prstGeom>
        </p:spPr>
        <p:txBody>
          <a:bodyPr anchorCtr="0" anchor="t" bIns="34275" lIns="68575" spcFirstLastPara="1" rIns="68575" wrap="square" tIns="34275">
            <a:normAutofit/>
          </a:bodyPr>
          <a:lstStyle/>
          <a:p>
            <a:pPr indent="-355600" lvl="0" marL="457200" rtl="0" algn="l">
              <a:spcBef>
                <a:spcPts val="800"/>
              </a:spcBef>
              <a:spcAft>
                <a:spcPts val="0"/>
              </a:spcAft>
              <a:buSzPts val="2000"/>
              <a:buFont typeface="Lato Black"/>
              <a:buChar char="●"/>
            </a:pPr>
            <a:r>
              <a:rPr lang="en" sz="2000">
                <a:latin typeface="Lato Black"/>
                <a:ea typeface="Lato Black"/>
                <a:cs typeface="Lato Black"/>
                <a:sym typeface="Lato Black"/>
              </a:rPr>
              <a:t>“Virtual Reality Statistics - 2023.” 99firms, 19 May 2023, 99firms.com/blog/virtual-reality-statistics/#gref</a:t>
            </a:r>
            <a:endParaRPr sz="2000">
              <a:latin typeface="Lato Black"/>
              <a:ea typeface="Lato Black"/>
              <a:cs typeface="Lato Black"/>
              <a:sym typeface="Lato Black"/>
            </a:endParaRPr>
          </a:p>
          <a:p>
            <a:pPr indent="-355600" lvl="0" marL="457200" rtl="0" algn="l">
              <a:spcBef>
                <a:spcPts val="0"/>
              </a:spcBef>
              <a:spcAft>
                <a:spcPts val="0"/>
              </a:spcAft>
              <a:buSzPts val="2000"/>
              <a:buFont typeface="Lato Black"/>
              <a:buChar char="●"/>
            </a:pPr>
            <a:r>
              <a:rPr lang="en" sz="2000">
                <a:latin typeface="Lato Black"/>
                <a:ea typeface="Lato Black"/>
                <a:cs typeface="Lato Black"/>
                <a:sym typeface="Lato Black"/>
              </a:rPr>
              <a:t>Mileva, Geri. “The Ultimate Guide to Virtual Reality Marketing in 2024.” Influencer Marketing Hub, 25 Oct. 2023, influencermarketinghub.com/virtual-reality-marketing/.</a:t>
            </a:r>
            <a:endParaRPr sz="2000">
              <a:latin typeface="Lato Black"/>
              <a:ea typeface="Lato Black"/>
              <a:cs typeface="Lato Black"/>
              <a:sym typeface="Lato Black"/>
            </a:endParaRPr>
          </a:p>
          <a:p>
            <a:pPr indent="0" lvl="0" marL="457200" rtl="0" algn="l">
              <a:spcBef>
                <a:spcPts val="1200"/>
              </a:spcBef>
              <a:spcAft>
                <a:spcPts val="1200"/>
              </a:spcAft>
              <a:buNone/>
            </a:pPr>
            <a:r>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highlight>
                  <a:schemeClr val="accent3"/>
                </a:highlight>
              </a:rPr>
              <a:t>VR Statistics</a:t>
            </a:r>
            <a:endParaRPr sz="4000">
              <a:highlight>
                <a:schemeClr val="accent3"/>
              </a:highlight>
            </a:endParaRPr>
          </a:p>
        </p:txBody>
      </p:sp>
      <p:grpSp>
        <p:nvGrpSpPr>
          <p:cNvPr id="147" name="Google Shape;147;p15"/>
          <p:cNvGrpSpPr/>
          <p:nvPr/>
        </p:nvGrpSpPr>
        <p:grpSpPr>
          <a:xfrm>
            <a:off x="2789787" y="1765338"/>
            <a:ext cx="4860300" cy="731700"/>
            <a:chOff x="2789787" y="1765338"/>
            <a:chExt cx="4860300" cy="731700"/>
          </a:xfrm>
        </p:grpSpPr>
        <p:sp>
          <p:nvSpPr>
            <p:cNvPr id="148" name="Google Shape;148;p15"/>
            <p:cNvSpPr/>
            <p:nvPr/>
          </p:nvSpPr>
          <p:spPr>
            <a:xfrm>
              <a:off x="2789787" y="1765338"/>
              <a:ext cx="4860300" cy="731700"/>
            </a:xfrm>
            <a:prstGeom prst="rect">
              <a:avLst/>
            </a:prstGeom>
            <a:solidFill>
              <a:srgbClr val="0B71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5"/>
            <p:cNvSpPr txBox="1"/>
            <p:nvPr/>
          </p:nvSpPr>
          <p:spPr>
            <a:xfrm>
              <a:off x="2914387" y="1971908"/>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Lorem ipsum dolor sit amet, consectetur adipiscing elit. Duis sit amet odio vel purus bibendum luctus.</a:t>
              </a:r>
              <a:endParaRPr sz="1200">
                <a:solidFill>
                  <a:srgbClr val="FFFFFF"/>
                </a:solidFill>
                <a:latin typeface="Roboto"/>
                <a:ea typeface="Roboto"/>
                <a:cs typeface="Roboto"/>
                <a:sym typeface="Roboto"/>
              </a:endParaRPr>
            </a:p>
          </p:txBody>
        </p:sp>
      </p:grpSp>
      <p:grpSp>
        <p:nvGrpSpPr>
          <p:cNvPr id="150" name="Google Shape;150;p15"/>
          <p:cNvGrpSpPr/>
          <p:nvPr/>
        </p:nvGrpSpPr>
        <p:grpSpPr>
          <a:xfrm>
            <a:off x="2789787" y="2646438"/>
            <a:ext cx="4497600" cy="731700"/>
            <a:chOff x="2789787" y="2646438"/>
            <a:chExt cx="4497600" cy="731700"/>
          </a:xfrm>
        </p:grpSpPr>
        <p:sp>
          <p:nvSpPr>
            <p:cNvPr id="151" name="Google Shape;151;p15"/>
            <p:cNvSpPr/>
            <p:nvPr/>
          </p:nvSpPr>
          <p:spPr>
            <a:xfrm>
              <a:off x="2789787" y="2646438"/>
              <a:ext cx="4497600" cy="731700"/>
            </a:xfrm>
            <a:prstGeom prst="rect">
              <a:avLst/>
            </a:prstGeom>
            <a:solidFill>
              <a:srgbClr val="0B77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5"/>
            <p:cNvSpPr txBox="1"/>
            <p:nvPr/>
          </p:nvSpPr>
          <p:spPr>
            <a:xfrm>
              <a:off x="2914388" y="2852992"/>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Lorem ipsum dolor sit amet, consectetur adipiscing elit. Duis sit amet odio vel purus bibendum luctus.</a:t>
              </a:r>
              <a:endParaRPr sz="1200">
                <a:solidFill>
                  <a:srgbClr val="FFFFFF"/>
                </a:solidFill>
                <a:latin typeface="Roboto"/>
                <a:ea typeface="Roboto"/>
                <a:cs typeface="Roboto"/>
                <a:sym typeface="Roboto"/>
              </a:endParaRPr>
            </a:p>
          </p:txBody>
        </p:sp>
      </p:grpSp>
      <p:grpSp>
        <p:nvGrpSpPr>
          <p:cNvPr id="153" name="Google Shape;153;p15"/>
          <p:cNvGrpSpPr/>
          <p:nvPr/>
        </p:nvGrpSpPr>
        <p:grpSpPr>
          <a:xfrm>
            <a:off x="2789787" y="3530813"/>
            <a:ext cx="4136100" cy="731700"/>
            <a:chOff x="2789787" y="3530813"/>
            <a:chExt cx="4136100" cy="731700"/>
          </a:xfrm>
        </p:grpSpPr>
        <p:sp>
          <p:nvSpPr>
            <p:cNvPr id="154" name="Google Shape;154;p15"/>
            <p:cNvSpPr/>
            <p:nvPr/>
          </p:nvSpPr>
          <p:spPr>
            <a:xfrm>
              <a:off x="2789787" y="3530813"/>
              <a:ext cx="4136100" cy="731700"/>
            </a:xfrm>
            <a:prstGeom prst="rect">
              <a:avLst/>
            </a:prstGeom>
            <a:solidFill>
              <a:srgbClr val="0C814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5"/>
            <p:cNvSpPr txBox="1"/>
            <p:nvPr/>
          </p:nvSpPr>
          <p:spPr>
            <a:xfrm>
              <a:off x="2914388" y="3737366"/>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Lorem ipsum dolor sit amet, consectetur adipiscing elit. Duis sit amet odio vel purus bibendum luctus.</a:t>
              </a:r>
              <a:endParaRPr sz="1200">
                <a:solidFill>
                  <a:srgbClr val="FFFFFF"/>
                </a:solidFill>
                <a:latin typeface="Roboto"/>
                <a:ea typeface="Roboto"/>
                <a:cs typeface="Roboto"/>
                <a:sym typeface="Roboto"/>
              </a:endParaRPr>
            </a:p>
          </p:txBody>
        </p:sp>
      </p:grpSp>
      <p:grpSp>
        <p:nvGrpSpPr>
          <p:cNvPr id="156" name="Google Shape;156;p15"/>
          <p:cNvGrpSpPr/>
          <p:nvPr/>
        </p:nvGrpSpPr>
        <p:grpSpPr>
          <a:xfrm>
            <a:off x="630725" y="1140666"/>
            <a:ext cx="7380855" cy="471947"/>
            <a:chOff x="630730" y="880977"/>
            <a:chExt cx="7380855" cy="731700"/>
          </a:xfrm>
        </p:grpSpPr>
        <p:sp>
          <p:nvSpPr>
            <p:cNvPr id="157" name="Google Shape;157;p15"/>
            <p:cNvSpPr txBox="1"/>
            <p:nvPr/>
          </p:nvSpPr>
          <p:spPr>
            <a:xfrm>
              <a:off x="630730" y="931175"/>
              <a:ext cx="2084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t/>
              </a:r>
              <a:endParaRPr sz="4200">
                <a:solidFill>
                  <a:srgbClr val="085631"/>
                </a:solidFill>
                <a:latin typeface="Roboto Medium"/>
                <a:ea typeface="Roboto Medium"/>
                <a:cs typeface="Roboto Medium"/>
                <a:sym typeface="Roboto Medium"/>
              </a:endParaRPr>
            </a:p>
          </p:txBody>
        </p:sp>
        <p:sp>
          <p:nvSpPr>
            <p:cNvPr id="158" name="Google Shape;158;p15"/>
            <p:cNvSpPr/>
            <p:nvPr/>
          </p:nvSpPr>
          <p:spPr>
            <a:xfrm>
              <a:off x="2789785" y="880977"/>
              <a:ext cx="5221800" cy="731700"/>
            </a:xfrm>
            <a:prstGeom prst="rect">
              <a:avLst/>
            </a:prstGeom>
            <a:solidFill>
              <a:srgbClr val="08563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5"/>
            <p:cNvSpPr txBox="1"/>
            <p:nvPr/>
          </p:nvSpPr>
          <p:spPr>
            <a:xfrm>
              <a:off x="2914405" y="1334710"/>
              <a:ext cx="4765800" cy="109800"/>
            </a:xfrm>
            <a:prstGeom prst="rect">
              <a:avLst/>
            </a:prstGeom>
            <a:noFill/>
            <a:ln>
              <a:noFill/>
            </a:ln>
          </p:spPr>
          <p:txBody>
            <a:bodyPr anchorCtr="0" anchor="ctr" bIns="45700" lIns="91425" spcFirstLastPara="1" rIns="91425" wrap="square" tIns="45700">
              <a:noAutofit/>
            </a:bodyPr>
            <a:lstStyle/>
            <a:p>
              <a:pPr indent="-298450" lvl="0" marL="457200" rtl="0" algn="l">
                <a:lnSpc>
                  <a:spcPct val="9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Using immersing in VR accessories, and 3D environments, game makers are improving their products and pushing this growth</a:t>
              </a:r>
              <a:endParaRPr sz="1100">
                <a:solidFill>
                  <a:schemeClr val="lt1"/>
                </a:solidFill>
                <a:latin typeface="Lato"/>
                <a:ea typeface="Lato"/>
                <a:cs typeface="Lato"/>
                <a:sym typeface="Lato"/>
              </a:endParaRPr>
            </a:p>
            <a:p>
              <a:pPr indent="0" lvl="0" marL="0" rtl="0" algn="l">
                <a:lnSpc>
                  <a:spcPct val="115000"/>
                </a:lnSpc>
                <a:spcBef>
                  <a:spcPts val="1200"/>
                </a:spcBef>
                <a:spcAft>
                  <a:spcPts val="0"/>
                </a:spcAft>
                <a:buNone/>
              </a:pPr>
              <a:r>
                <a:t/>
              </a:r>
              <a:endParaRPr sz="1200">
                <a:solidFill>
                  <a:srgbClr val="FFFFFF"/>
                </a:solidFill>
                <a:latin typeface="Roboto"/>
                <a:ea typeface="Roboto"/>
                <a:cs typeface="Roboto"/>
                <a:sym typeface="Roboto"/>
              </a:endParaRPr>
            </a:p>
          </p:txBody>
        </p:sp>
      </p:grpSp>
      <p:grpSp>
        <p:nvGrpSpPr>
          <p:cNvPr id="160" name="Google Shape;160;p15"/>
          <p:cNvGrpSpPr/>
          <p:nvPr/>
        </p:nvGrpSpPr>
        <p:grpSpPr>
          <a:xfrm>
            <a:off x="2789787" y="1765338"/>
            <a:ext cx="4860300" cy="731700"/>
            <a:chOff x="2789787" y="1765338"/>
            <a:chExt cx="4860300" cy="731700"/>
          </a:xfrm>
        </p:grpSpPr>
        <p:sp>
          <p:nvSpPr>
            <p:cNvPr id="161" name="Google Shape;161;p15"/>
            <p:cNvSpPr/>
            <p:nvPr/>
          </p:nvSpPr>
          <p:spPr>
            <a:xfrm>
              <a:off x="2789787" y="1765338"/>
              <a:ext cx="4860300" cy="731700"/>
            </a:xfrm>
            <a:prstGeom prst="rect">
              <a:avLst/>
            </a:prstGeom>
            <a:solidFill>
              <a:srgbClr val="0B71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5"/>
            <p:cNvSpPr txBox="1"/>
            <p:nvPr/>
          </p:nvSpPr>
          <p:spPr>
            <a:xfrm>
              <a:off x="2914387" y="1971908"/>
              <a:ext cx="4373100" cy="330600"/>
            </a:xfrm>
            <a:prstGeom prst="rect">
              <a:avLst/>
            </a:prstGeom>
            <a:noFill/>
            <a:ln>
              <a:noFill/>
            </a:ln>
          </p:spPr>
          <p:txBody>
            <a:bodyPr anchorCtr="0" anchor="ctr" bIns="45700" lIns="91425" spcFirstLastPara="1" rIns="91425" wrap="square" tIns="45700">
              <a:noAutofit/>
            </a:bodyPr>
            <a:lstStyle/>
            <a:p>
              <a:pPr indent="-317500" lvl="0" marL="457200" rtl="0" algn="l">
                <a:lnSpc>
                  <a:spcPct val="9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Expansion of VR devices in India and China has been driving the virtual reality market growth.</a:t>
              </a:r>
              <a:endParaRPr>
                <a:solidFill>
                  <a:srgbClr val="FFFFFF"/>
                </a:solidFill>
                <a:latin typeface="Roboto"/>
                <a:ea typeface="Roboto"/>
                <a:cs typeface="Roboto"/>
                <a:sym typeface="Roboto"/>
              </a:endParaRPr>
            </a:p>
          </p:txBody>
        </p:sp>
      </p:grpSp>
      <p:grpSp>
        <p:nvGrpSpPr>
          <p:cNvPr id="163" name="Google Shape;163;p15"/>
          <p:cNvGrpSpPr/>
          <p:nvPr/>
        </p:nvGrpSpPr>
        <p:grpSpPr>
          <a:xfrm>
            <a:off x="2789787" y="2646438"/>
            <a:ext cx="4497600" cy="731700"/>
            <a:chOff x="2789787" y="2646438"/>
            <a:chExt cx="4497600" cy="731700"/>
          </a:xfrm>
        </p:grpSpPr>
        <p:sp>
          <p:nvSpPr>
            <p:cNvPr id="164" name="Google Shape;164;p15"/>
            <p:cNvSpPr/>
            <p:nvPr/>
          </p:nvSpPr>
          <p:spPr>
            <a:xfrm>
              <a:off x="2789787" y="2646438"/>
              <a:ext cx="4497600" cy="731700"/>
            </a:xfrm>
            <a:prstGeom prst="rect">
              <a:avLst/>
            </a:prstGeom>
            <a:solidFill>
              <a:srgbClr val="0B77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5"/>
            <p:cNvSpPr txBox="1"/>
            <p:nvPr/>
          </p:nvSpPr>
          <p:spPr>
            <a:xfrm>
              <a:off x="2914388" y="2852992"/>
              <a:ext cx="3849900" cy="330600"/>
            </a:xfrm>
            <a:prstGeom prst="rect">
              <a:avLst/>
            </a:prstGeom>
            <a:noFill/>
            <a:ln>
              <a:noFill/>
            </a:ln>
          </p:spPr>
          <p:txBody>
            <a:bodyPr anchorCtr="0" anchor="ctr" bIns="45700" lIns="91425" spcFirstLastPara="1" rIns="91425" wrap="square" tIns="45700">
              <a:noAutofit/>
            </a:bodyPr>
            <a:lstStyle/>
            <a:p>
              <a:pPr indent="-311150" lvl="0" marL="457200" rtl="0" algn="l">
                <a:lnSpc>
                  <a:spcPct val="9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The virtual reality gaming market size is projected to reach $92.31 billion by 2027.</a:t>
              </a:r>
              <a:endParaRPr sz="600">
                <a:solidFill>
                  <a:srgbClr val="FFFFFF"/>
                </a:solidFill>
                <a:latin typeface="Roboto"/>
                <a:ea typeface="Roboto"/>
                <a:cs typeface="Roboto"/>
                <a:sym typeface="Roboto"/>
              </a:endParaRPr>
            </a:p>
          </p:txBody>
        </p:sp>
      </p:grpSp>
      <p:grpSp>
        <p:nvGrpSpPr>
          <p:cNvPr id="166" name="Google Shape;166;p15"/>
          <p:cNvGrpSpPr/>
          <p:nvPr/>
        </p:nvGrpSpPr>
        <p:grpSpPr>
          <a:xfrm>
            <a:off x="2789787" y="3530813"/>
            <a:ext cx="4136100" cy="731837"/>
            <a:chOff x="2789787" y="3530813"/>
            <a:chExt cx="4136100" cy="731837"/>
          </a:xfrm>
        </p:grpSpPr>
        <p:sp>
          <p:nvSpPr>
            <p:cNvPr id="167" name="Google Shape;167;p15"/>
            <p:cNvSpPr/>
            <p:nvPr/>
          </p:nvSpPr>
          <p:spPr>
            <a:xfrm>
              <a:off x="2789787" y="3530813"/>
              <a:ext cx="4136100" cy="731700"/>
            </a:xfrm>
            <a:prstGeom prst="rect">
              <a:avLst/>
            </a:prstGeom>
            <a:solidFill>
              <a:srgbClr val="0C814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5"/>
            <p:cNvSpPr txBox="1"/>
            <p:nvPr/>
          </p:nvSpPr>
          <p:spPr>
            <a:xfrm>
              <a:off x="2914400" y="3853150"/>
              <a:ext cx="3849900" cy="409500"/>
            </a:xfrm>
            <a:prstGeom prst="rect">
              <a:avLst/>
            </a:prstGeom>
            <a:noFill/>
            <a:ln>
              <a:noFill/>
            </a:ln>
          </p:spPr>
          <p:txBody>
            <a:bodyPr anchorCtr="0" anchor="ctr" bIns="45700" lIns="91425" spcFirstLastPara="1" rIns="91425" wrap="square" tIns="45700">
              <a:noAutofit/>
            </a:bodyPr>
            <a:lstStyle/>
            <a:p>
              <a:pPr indent="-298450" lvl="0" marL="457200" rtl="0" algn="l">
                <a:lnSpc>
                  <a:spcPct val="9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Using immersing in VR accessories, and 3D environments, game makers are improving their products and pushing this growth</a:t>
              </a:r>
              <a:endParaRPr sz="1100">
                <a:solidFill>
                  <a:schemeClr val="lt1"/>
                </a:solidFill>
                <a:latin typeface="Lato"/>
                <a:ea typeface="Lato"/>
                <a:cs typeface="Lato"/>
                <a:sym typeface="Lato"/>
              </a:endParaRPr>
            </a:p>
            <a:p>
              <a:pPr indent="0" lvl="0" marL="0" rtl="0" algn="l">
                <a:lnSpc>
                  <a:spcPct val="115000"/>
                </a:lnSpc>
                <a:spcBef>
                  <a:spcPts val="1200"/>
                </a:spcBef>
                <a:spcAft>
                  <a:spcPts val="0"/>
                </a:spcAft>
                <a:buNone/>
              </a:pPr>
              <a:r>
                <a:t/>
              </a:r>
              <a:endParaRPr sz="1200">
                <a:solidFill>
                  <a:srgbClr val="FFFFFF"/>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6"/>
          <p:cNvSpPr txBox="1"/>
          <p:nvPr>
            <p:ph type="title"/>
          </p:nvPr>
        </p:nvSpPr>
        <p:spPr>
          <a:xfrm>
            <a:off x="685346" y="457200"/>
            <a:ext cx="7765200" cy="994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600"/>
              <a:buFont typeface="Bookman Old Style"/>
              <a:buNone/>
            </a:pPr>
            <a:r>
              <a:rPr lang="en">
                <a:highlight>
                  <a:srgbClr val="999999"/>
                </a:highlight>
              </a:rPr>
              <a:t>OUR VR HEADSET FEATURES AND SPECIFICATIONS</a:t>
            </a:r>
            <a:r>
              <a:rPr lang="en">
                <a:highlight>
                  <a:schemeClr val="dk2"/>
                </a:highlight>
              </a:rPr>
              <a:t> </a:t>
            </a:r>
            <a:endParaRPr>
              <a:highlight>
                <a:schemeClr val="dk2"/>
              </a:highlight>
            </a:endParaRPr>
          </a:p>
        </p:txBody>
      </p:sp>
      <p:sp>
        <p:nvSpPr>
          <p:cNvPr id="174" name="Google Shape;174;p16"/>
          <p:cNvSpPr txBox="1"/>
          <p:nvPr>
            <p:ph idx="1" type="body"/>
          </p:nvPr>
        </p:nvSpPr>
        <p:spPr>
          <a:xfrm>
            <a:off x="685346" y="1572048"/>
            <a:ext cx="7765200" cy="2771400"/>
          </a:xfrm>
          <a:prstGeom prst="rect">
            <a:avLst/>
          </a:prstGeom>
          <a:noFill/>
          <a:ln>
            <a:noFill/>
          </a:ln>
        </p:spPr>
        <p:txBody>
          <a:bodyPr anchorCtr="0" anchor="t" bIns="34275" lIns="68575" spcFirstLastPara="1" rIns="68575" wrap="square" tIns="34275">
            <a:normAutofit/>
          </a:bodyPr>
          <a:lstStyle/>
          <a:p>
            <a:pPr indent="-171450" lvl="0" marL="177800" rtl="0" algn="l">
              <a:lnSpc>
                <a:spcPct val="120000"/>
              </a:lnSpc>
              <a:spcBef>
                <a:spcPts val="0"/>
              </a:spcBef>
              <a:spcAft>
                <a:spcPts val="0"/>
              </a:spcAft>
              <a:buClr>
                <a:schemeClr val="lt1"/>
              </a:buClr>
              <a:buSzPts val="1500"/>
              <a:buChar char="●"/>
            </a:pPr>
            <a:r>
              <a:rPr lang="en"/>
              <a:t>Our VR headset, coming early 2024 will be a combination of the best features from already established VR but with unique features that make it stands out.</a:t>
            </a:r>
            <a:endParaRPr/>
          </a:p>
          <a:p>
            <a:pPr indent="-171450" lvl="0" marL="177800" rtl="0" algn="l">
              <a:lnSpc>
                <a:spcPct val="120000"/>
              </a:lnSpc>
              <a:spcBef>
                <a:spcPts val="800"/>
              </a:spcBef>
              <a:spcAft>
                <a:spcPts val="0"/>
              </a:spcAft>
              <a:buClr>
                <a:schemeClr val="lt1"/>
              </a:buClr>
              <a:buSzPts val="1500"/>
              <a:buChar char="●"/>
            </a:pPr>
            <a:r>
              <a:rPr lang="en"/>
              <a:t>Display –OLED screen, 4K resolution, 120hz</a:t>
            </a:r>
            <a:endParaRPr/>
          </a:p>
          <a:p>
            <a:pPr indent="-171450" lvl="0" marL="177800" rtl="0" algn="l">
              <a:lnSpc>
                <a:spcPct val="120000"/>
              </a:lnSpc>
              <a:spcBef>
                <a:spcPts val="800"/>
              </a:spcBef>
              <a:spcAft>
                <a:spcPts val="0"/>
              </a:spcAft>
              <a:buClr>
                <a:schemeClr val="lt1"/>
              </a:buClr>
              <a:buSzPts val="1500"/>
              <a:buChar char="●"/>
            </a:pPr>
            <a:r>
              <a:rPr lang="en"/>
              <a:t>Optics- High quality, wide lenses for lifelike views</a:t>
            </a:r>
            <a:endParaRPr/>
          </a:p>
          <a:p>
            <a:pPr indent="-171450" lvl="0" marL="177800" rtl="0" algn="l">
              <a:lnSpc>
                <a:spcPct val="120000"/>
              </a:lnSpc>
              <a:spcBef>
                <a:spcPts val="800"/>
              </a:spcBef>
              <a:spcAft>
                <a:spcPts val="0"/>
              </a:spcAft>
              <a:buClr>
                <a:schemeClr val="lt1"/>
              </a:buClr>
              <a:buSzPts val="1500"/>
              <a:buChar char="●"/>
            </a:pPr>
            <a:r>
              <a:rPr lang="en"/>
              <a:t>Tracking – precise tracking for accurate movements</a:t>
            </a:r>
            <a:endParaRPr/>
          </a:p>
          <a:p>
            <a:pPr indent="-171450" lvl="0" marL="177800" rtl="0" algn="l">
              <a:lnSpc>
                <a:spcPct val="120000"/>
              </a:lnSpc>
              <a:spcBef>
                <a:spcPts val="800"/>
              </a:spcBef>
              <a:spcAft>
                <a:spcPts val="0"/>
              </a:spcAft>
              <a:buClr>
                <a:schemeClr val="lt1"/>
              </a:buClr>
              <a:buSzPts val="1500"/>
              <a:buChar char="●"/>
            </a:pPr>
            <a:r>
              <a:rPr lang="en"/>
              <a:t>Audio – Spatial Audio technology for 3D sound, enhancing the immersion </a:t>
            </a:r>
            <a:endParaRPr/>
          </a:p>
          <a:p>
            <a:pPr indent="-171450" lvl="0" marL="177800" rtl="0" algn="l">
              <a:lnSpc>
                <a:spcPct val="120000"/>
              </a:lnSpc>
              <a:spcBef>
                <a:spcPts val="800"/>
              </a:spcBef>
              <a:spcAft>
                <a:spcPts val="0"/>
              </a:spcAft>
              <a:buClr>
                <a:schemeClr val="lt1"/>
              </a:buClr>
              <a:buSzPts val="1500"/>
              <a:buChar char="●"/>
            </a:pPr>
            <a:r>
              <a:rPr lang="en"/>
              <a:t>Connection- Wifi support for high speed wireless connection </a:t>
            </a:r>
            <a:endParaRPr/>
          </a:p>
          <a:p>
            <a:pPr indent="0" lvl="0" marL="0" rtl="0" algn="l">
              <a:lnSpc>
                <a:spcPct val="120000"/>
              </a:lnSpc>
              <a:spcBef>
                <a:spcPts val="800"/>
              </a:spcBef>
              <a:spcAft>
                <a:spcPts val="1200"/>
              </a:spcAft>
              <a:buClr>
                <a:schemeClr val="lt1"/>
              </a:buClr>
              <a:buSzPts val="15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 name="Shape 178"/>
        <p:cNvGrpSpPr/>
        <p:nvPr/>
      </p:nvGrpSpPr>
      <p:grpSpPr>
        <a:xfrm>
          <a:off x="0" y="0"/>
          <a:ext cx="0" cy="0"/>
          <a:chOff x="0" y="0"/>
          <a:chExt cx="0" cy="0"/>
        </a:xfrm>
      </p:grpSpPr>
      <p:pic>
        <p:nvPicPr>
          <p:cNvPr descr="CPU with binary numbers and blueprint" id="179" name="Google Shape;179;p17"/>
          <p:cNvPicPr preferRelativeResize="0"/>
          <p:nvPr/>
        </p:nvPicPr>
        <p:blipFill rotWithShape="1">
          <a:blip r:embed="rId3">
            <a:alphaModFix/>
          </a:blip>
          <a:srcRect b="0" l="30765" r="24859" t="0"/>
          <a:stretch/>
        </p:blipFill>
        <p:spPr>
          <a:xfrm>
            <a:off x="-1" y="-1"/>
            <a:ext cx="4057646" cy="5143501"/>
          </a:xfrm>
          <a:prstGeom prst="rect">
            <a:avLst/>
          </a:prstGeom>
          <a:noFill/>
          <a:ln>
            <a:noFill/>
          </a:ln>
        </p:spPr>
      </p:pic>
      <p:sp>
        <p:nvSpPr>
          <p:cNvPr id="180" name="Google Shape;180;p17"/>
          <p:cNvSpPr txBox="1"/>
          <p:nvPr>
            <p:ph type="title"/>
          </p:nvPr>
        </p:nvSpPr>
        <p:spPr>
          <a:xfrm>
            <a:off x="4586488" y="304264"/>
            <a:ext cx="4098600" cy="1169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Bookman Old Style"/>
              <a:buNone/>
            </a:pPr>
            <a:r>
              <a:rPr lang="en" sz="3000">
                <a:highlight>
                  <a:srgbClr val="999999"/>
                </a:highlight>
              </a:rPr>
              <a:t>Features</a:t>
            </a:r>
            <a:endParaRPr sz="3000">
              <a:highlight>
                <a:srgbClr val="999999"/>
              </a:highlight>
            </a:endParaRPr>
          </a:p>
        </p:txBody>
      </p:sp>
      <p:sp>
        <p:nvSpPr>
          <p:cNvPr id="181" name="Google Shape;181;p17"/>
          <p:cNvSpPr txBox="1"/>
          <p:nvPr>
            <p:ph idx="1" type="body"/>
          </p:nvPr>
        </p:nvSpPr>
        <p:spPr>
          <a:xfrm>
            <a:off x="4586488" y="2057400"/>
            <a:ext cx="3935400" cy="2622600"/>
          </a:xfrm>
          <a:prstGeom prst="rect">
            <a:avLst/>
          </a:prstGeom>
          <a:noFill/>
          <a:ln>
            <a:noFill/>
          </a:ln>
        </p:spPr>
        <p:txBody>
          <a:bodyPr anchorCtr="0" anchor="ctr" bIns="34275" lIns="68575" spcFirstLastPara="1" rIns="68575" wrap="square" tIns="34275">
            <a:normAutofit fontScale="77500" lnSpcReduction="20000"/>
          </a:bodyPr>
          <a:lstStyle/>
          <a:p>
            <a:pPr indent="-160655" lvl="0" marL="177800" rtl="0" algn="l">
              <a:lnSpc>
                <a:spcPct val="120000"/>
              </a:lnSpc>
              <a:spcBef>
                <a:spcPts val="0"/>
              </a:spcBef>
              <a:spcAft>
                <a:spcPts val="0"/>
              </a:spcAft>
              <a:buClr>
                <a:schemeClr val="lt1"/>
              </a:buClr>
              <a:buSzPct val="100000"/>
              <a:buChar char="●"/>
            </a:pPr>
            <a:r>
              <a:rPr lang="en" sz="1200"/>
              <a:t>5 hour battery life</a:t>
            </a:r>
            <a:endParaRPr/>
          </a:p>
          <a:p>
            <a:pPr indent="-160655" lvl="0" marL="177800" rtl="0" algn="l">
              <a:lnSpc>
                <a:spcPct val="120000"/>
              </a:lnSpc>
              <a:spcBef>
                <a:spcPts val="800"/>
              </a:spcBef>
              <a:spcAft>
                <a:spcPts val="0"/>
              </a:spcAft>
              <a:buClr>
                <a:schemeClr val="lt1"/>
              </a:buClr>
              <a:buSzPct val="100000"/>
              <a:buChar char="●"/>
            </a:pPr>
            <a:r>
              <a:rPr lang="en" sz="1200"/>
              <a:t>Lightweight design</a:t>
            </a:r>
            <a:endParaRPr/>
          </a:p>
          <a:p>
            <a:pPr indent="-160655" lvl="0" marL="177800" rtl="0" algn="l">
              <a:lnSpc>
                <a:spcPct val="120000"/>
              </a:lnSpc>
              <a:spcBef>
                <a:spcPts val="800"/>
              </a:spcBef>
              <a:spcAft>
                <a:spcPts val="0"/>
              </a:spcAft>
              <a:buClr>
                <a:schemeClr val="lt1"/>
              </a:buClr>
              <a:buSzPct val="100000"/>
              <a:buChar char="●"/>
            </a:pPr>
            <a:r>
              <a:rPr lang="en" sz="1200"/>
              <a:t>Virtual Assistant – Similar to Siri, your headset comes with virtual assistant to make navigating with your voice easier.</a:t>
            </a:r>
            <a:endParaRPr/>
          </a:p>
          <a:p>
            <a:pPr indent="-160655" lvl="0" marL="177800" rtl="0" algn="l">
              <a:lnSpc>
                <a:spcPct val="120000"/>
              </a:lnSpc>
              <a:spcBef>
                <a:spcPts val="800"/>
              </a:spcBef>
              <a:spcAft>
                <a:spcPts val="0"/>
              </a:spcAft>
              <a:buClr>
                <a:schemeClr val="lt1"/>
              </a:buClr>
              <a:buSzPct val="100000"/>
              <a:buChar char="●"/>
            </a:pPr>
            <a:r>
              <a:rPr lang="en" sz="1200"/>
              <a:t>Shared VR experience – If you have multiple devices in the same household, you can all connect to the same screen and watch or do the same activity. Can also do this if someone is using their device from a different location.</a:t>
            </a:r>
            <a:endParaRPr/>
          </a:p>
          <a:p>
            <a:pPr indent="-160655" lvl="0" marL="177800" rtl="0" algn="l">
              <a:lnSpc>
                <a:spcPct val="120000"/>
              </a:lnSpc>
              <a:spcBef>
                <a:spcPts val="800"/>
              </a:spcBef>
              <a:spcAft>
                <a:spcPts val="0"/>
              </a:spcAft>
              <a:buClr>
                <a:schemeClr val="lt1"/>
              </a:buClr>
              <a:buSzPct val="100000"/>
              <a:buChar char="●"/>
            </a:pPr>
            <a:r>
              <a:rPr lang="en" sz="1200"/>
              <a:t>Compatible with PCs and Smart TVs</a:t>
            </a:r>
            <a:endParaRPr/>
          </a:p>
          <a:p>
            <a:pPr indent="-160655" lvl="0" marL="177800" rtl="0" algn="l">
              <a:lnSpc>
                <a:spcPct val="120000"/>
              </a:lnSpc>
              <a:spcBef>
                <a:spcPts val="800"/>
              </a:spcBef>
              <a:spcAft>
                <a:spcPts val="0"/>
              </a:spcAft>
              <a:buClr>
                <a:schemeClr val="lt1"/>
              </a:buClr>
              <a:buSzPct val="100000"/>
              <a:buChar char="●"/>
            </a:pPr>
            <a:r>
              <a:rPr lang="en" sz="1200"/>
              <a:t>Price at $299</a:t>
            </a:r>
            <a:endParaRPr/>
          </a:p>
          <a:p>
            <a:pPr indent="-101600" lvl="0" marL="177800" rtl="0" algn="l">
              <a:lnSpc>
                <a:spcPct val="120000"/>
              </a:lnSpc>
              <a:spcBef>
                <a:spcPts val="800"/>
              </a:spcBef>
              <a:spcAft>
                <a:spcPts val="1200"/>
              </a:spcAft>
              <a:buClr>
                <a:schemeClr val="lt1"/>
              </a:buClr>
              <a:buSzPct val="100000"/>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689396" y="367175"/>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highlight>
                  <a:srgbClr val="999999"/>
                </a:highlight>
              </a:rPr>
              <a:t>Plans For Advertising</a:t>
            </a:r>
            <a:endParaRPr>
              <a:highlight>
                <a:srgbClr val="999999"/>
              </a:highlight>
            </a:endParaRPr>
          </a:p>
        </p:txBody>
      </p:sp>
      <p:sp>
        <p:nvSpPr>
          <p:cNvPr id="187" name="Google Shape;187;p18"/>
          <p:cNvSpPr txBox="1"/>
          <p:nvPr>
            <p:ph idx="1" type="body"/>
          </p:nvPr>
        </p:nvSpPr>
        <p:spPr>
          <a:xfrm>
            <a:off x="561550" y="1497025"/>
            <a:ext cx="3739800" cy="27714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sz="1500"/>
              <a:t>Sending out beta versions to anyone who pre-orders within the first few weeks.</a:t>
            </a:r>
            <a:endParaRPr sz="1500"/>
          </a:p>
          <a:p>
            <a:pPr indent="-323850" lvl="0" marL="457200" rtl="0" algn="l">
              <a:spcBef>
                <a:spcPts val="0"/>
              </a:spcBef>
              <a:spcAft>
                <a:spcPts val="0"/>
              </a:spcAft>
              <a:buSzPts val="1500"/>
              <a:buChar char="●"/>
            </a:pPr>
            <a:r>
              <a:rPr lang="en" sz="1500"/>
              <a:t>Partner up with popular Twitch users to showcase our product to a larger audience.</a:t>
            </a:r>
            <a:endParaRPr sz="1500"/>
          </a:p>
          <a:p>
            <a:pPr indent="-323850" lvl="0" marL="457200" rtl="0" algn="l">
              <a:spcBef>
                <a:spcPts val="0"/>
              </a:spcBef>
              <a:spcAft>
                <a:spcPts val="0"/>
              </a:spcAft>
              <a:buSzPts val="1500"/>
              <a:buChar char="●"/>
            </a:pPr>
            <a:r>
              <a:rPr lang="en" sz="1500"/>
              <a:t>The more viewers available, the larger our audience will be</a:t>
            </a:r>
            <a:endParaRPr sz="1500"/>
          </a:p>
        </p:txBody>
      </p:sp>
      <p:pic>
        <p:nvPicPr>
          <p:cNvPr id="188" name="Google Shape;188;p18"/>
          <p:cNvPicPr preferRelativeResize="0"/>
          <p:nvPr/>
        </p:nvPicPr>
        <p:blipFill>
          <a:blip r:embed="rId3">
            <a:alphaModFix/>
          </a:blip>
          <a:stretch>
            <a:fillRect/>
          </a:stretch>
        </p:blipFill>
        <p:spPr>
          <a:xfrm>
            <a:off x="4419975" y="1316925"/>
            <a:ext cx="4515348" cy="3011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9"/>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Digital Marketing</a:t>
            </a:r>
            <a:endParaRPr/>
          </a:p>
        </p:txBody>
      </p:sp>
      <p:sp>
        <p:nvSpPr>
          <p:cNvPr id="194" name="Google Shape;194;p19"/>
          <p:cNvSpPr txBox="1"/>
          <p:nvPr>
            <p:ph idx="1" type="body"/>
          </p:nvPr>
        </p:nvSpPr>
        <p:spPr>
          <a:xfrm>
            <a:off x="685348" y="1572050"/>
            <a:ext cx="3660900" cy="3069000"/>
          </a:xfrm>
          <a:prstGeom prst="rect">
            <a:avLst/>
          </a:prstGeom>
        </p:spPr>
        <p:txBody>
          <a:bodyPr anchorCtr="0" anchor="t" bIns="34275" lIns="68575" spcFirstLastPara="1" rIns="68575" wrap="square" tIns="34275">
            <a:normAutofit fontScale="62500" lnSpcReduction="10000"/>
          </a:bodyPr>
          <a:lstStyle/>
          <a:p>
            <a:pPr indent="0" lvl="0" marL="0" rtl="0" algn="l">
              <a:lnSpc>
                <a:spcPct val="90000"/>
              </a:lnSpc>
              <a:spcBef>
                <a:spcPts val="1000"/>
              </a:spcBef>
              <a:spcAft>
                <a:spcPts val="0"/>
              </a:spcAft>
              <a:buNone/>
            </a:pPr>
            <a:r>
              <a:rPr lang="en" sz="2800">
                <a:latin typeface="Arial"/>
                <a:ea typeface="Arial"/>
                <a:cs typeface="Arial"/>
                <a:sym typeface="Arial"/>
              </a:rPr>
              <a:t>•</a:t>
            </a:r>
            <a:r>
              <a:rPr lang="en" sz="2800">
                <a:latin typeface="Calibri"/>
                <a:ea typeface="Calibri"/>
                <a:cs typeface="Calibri"/>
                <a:sym typeface="Calibri"/>
              </a:rPr>
              <a:t>Create accounts on all the big social media platforms(Facebook, Tiktok, Instagram, Twitter/X)</a:t>
            </a:r>
            <a:endParaRPr sz="2800">
              <a:latin typeface="Calibri"/>
              <a:ea typeface="Calibri"/>
              <a:cs typeface="Calibri"/>
              <a:sym typeface="Calibri"/>
            </a:endParaRPr>
          </a:p>
          <a:p>
            <a:pPr indent="0" lvl="0" marL="0" rtl="0" algn="l">
              <a:lnSpc>
                <a:spcPct val="90000"/>
              </a:lnSpc>
              <a:spcBef>
                <a:spcPts val="1000"/>
              </a:spcBef>
              <a:spcAft>
                <a:spcPts val="0"/>
              </a:spcAft>
              <a:buNone/>
            </a:pPr>
            <a:r>
              <a:rPr lang="en" sz="2800">
                <a:latin typeface="Arial"/>
                <a:ea typeface="Arial"/>
                <a:cs typeface="Arial"/>
                <a:sym typeface="Arial"/>
              </a:rPr>
              <a:t>•</a:t>
            </a:r>
            <a:r>
              <a:rPr lang="en" sz="2800">
                <a:latin typeface="Calibri"/>
                <a:ea typeface="Calibri"/>
                <a:cs typeface="Calibri"/>
                <a:sym typeface="Calibri"/>
              </a:rPr>
              <a:t>Post engaging content showcasing our VR headset to show audiences what they can do with it in their daily lives</a:t>
            </a:r>
            <a:endParaRPr sz="2800">
              <a:latin typeface="Calibri"/>
              <a:ea typeface="Calibri"/>
              <a:cs typeface="Calibri"/>
              <a:sym typeface="Calibri"/>
            </a:endParaRPr>
          </a:p>
          <a:p>
            <a:pPr indent="0" lvl="0" marL="0" rtl="0" algn="l">
              <a:lnSpc>
                <a:spcPct val="90000"/>
              </a:lnSpc>
              <a:spcBef>
                <a:spcPts val="1000"/>
              </a:spcBef>
              <a:spcAft>
                <a:spcPts val="0"/>
              </a:spcAft>
              <a:buNone/>
            </a:pPr>
            <a:r>
              <a:rPr lang="en" sz="2800">
                <a:latin typeface="Arial"/>
                <a:ea typeface="Arial"/>
                <a:cs typeface="Arial"/>
                <a:sym typeface="Arial"/>
              </a:rPr>
              <a:t>•</a:t>
            </a:r>
            <a:r>
              <a:rPr lang="en" sz="2800">
                <a:latin typeface="Calibri"/>
                <a:ea typeface="Calibri"/>
                <a:cs typeface="Calibri"/>
                <a:sym typeface="Calibri"/>
              </a:rPr>
              <a:t>Content including teaser videos, demonstrations using the VR headset, and interviews from people who used and enjoyed using our VR</a:t>
            </a:r>
            <a:endParaRPr sz="2800">
              <a:latin typeface="Calibri"/>
              <a:ea typeface="Calibri"/>
              <a:cs typeface="Calibri"/>
              <a:sym typeface="Calibri"/>
            </a:endParaRPr>
          </a:p>
          <a:p>
            <a:pPr indent="0" lvl="0" marL="0" rtl="0" algn="l">
              <a:spcBef>
                <a:spcPts val="800"/>
              </a:spcBef>
              <a:spcAft>
                <a:spcPts val="1200"/>
              </a:spcAft>
              <a:buNone/>
            </a:pPr>
            <a:r>
              <a:t/>
            </a:r>
            <a:endParaRPr/>
          </a:p>
        </p:txBody>
      </p:sp>
      <p:pic>
        <p:nvPicPr>
          <p:cNvPr id="195" name="Google Shape;195;p19"/>
          <p:cNvPicPr preferRelativeResize="0"/>
          <p:nvPr/>
        </p:nvPicPr>
        <p:blipFill>
          <a:blip r:embed="rId3">
            <a:alphaModFix/>
          </a:blip>
          <a:stretch>
            <a:fillRect/>
          </a:stretch>
        </p:blipFill>
        <p:spPr>
          <a:xfrm>
            <a:off x="4498648" y="1604400"/>
            <a:ext cx="4492952" cy="24261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Digital Marketing </a:t>
            </a:r>
            <a:endParaRPr/>
          </a:p>
        </p:txBody>
      </p:sp>
      <p:sp>
        <p:nvSpPr>
          <p:cNvPr id="201" name="Google Shape;201;p20"/>
          <p:cNvSpPr txBox="1"/>
          <p:nvPr>
            <p:ph idx="1" type="body"/>
          </p:nvPr>
        </p:nvSpPr>
        <p:spPr>
          <a:xfrm>
            <a:off x="685348" y="1572050"/>
            <a:ext cx="3886500" cy="3069000"/>
          </a:xfrm>
          <a:prstGeom prst="rect">
            <a:avLst/>
          </a:prstGeom>
        </p:spPr>
        <p:txBody>
          <a:bodyPr anchorCtr="0" anchor="t" bIns="34275" lIns="68575" spcFirstLastPara="1" rIns="68575" wrap="square" tIns="34275">
            <a:normAutofit fontScale="70000" lnSpcReduction="10000"/>
          </a:bodyPr>
          <a:lstStyle/>
          <a:p>
            <a:pPr indent="0" lvl="0" marL="0" rtl="0" algn="l">
              <a:lnSpc>
                <a:spcPct val="90000"/>
              </a:lnSpc>
              <a:spcBef>
                <a:spcPts val="1000"/>
              </a:spcBef>
              <a:spcAft>
                <a:spcPts val="0"/>
              </a:spcAft>
              <a:buNone/>
            </a:pPr>
            <a:r>
              <a:rPr lang="en" sz="2800">
                <a:latin typeface="Arial"/>
                <a:ea typeface="Arial"/>
                <a:cs typeface="Arial"/>
                <a:sym typeface="Arial"/>
              </a:rPr>
              <a:t>•</a:t>
            </a:r>
            <a:r>
              <a:rPr lang="en" sz="2800">
                <a:latin typeface="Calibri"/>
                <a:ea typeface="Calibri"/>
                <a:cs typeface="Calibri"/>
                <a:sym typeface="Calibri"/>
              </a:rPr>
              <a:t>Use online advertising such as Google ads, YouTube ads to spread more awareness of our headset.</a:t>
            </a:r>
            <a:endParaRPr sz="2800">
              <a:latin typeface="Calibri"/>
              <a:ea typeface="Calibri"/>
              <a:cs typeface="Calibri"/>
              <a:sym typeface="Calibri"/>
            </a:endParaRPr>
          </a:p>
          <a:p>
            <a:pPr indent="0" lvl="0" marL="0" rtl="0" algn="l">
              <a:lnSpc>
                <a:spcPct val="90000"/>
              </a:lnSpc>
              <a:spcBef>
                <a:spcPts val="1000"/>
              </a:spcBef>
              <a:spcAft>
                <a:spcPts val="0"/>
              </a:spcAft>
              <a:buNone/>
            </a:pPr>
            <a:r>
              <a:rPr lang="en" sz="2800">
                <a:latin typeface="Arial"/>
                <a:ea typeface="Arial"/>
                <a:cs typeface="Arial"/>
                <a:sym typeface="Arial"/>
              </a:rPr>
              <a:t>•</a:t>
            </a:r>
            <a:r>
              <a:rPr lang="en" sz="2800">
                <a:latin typeface="Calibri"/>
                <a:ea typeface="Calibri"/>
                <a:cs typeface="Calibri"/>
                <a:sym typeface="Calibri"/>
              </a:rPr>
              <a:t>As mentioned earlier, along with popular twitch streamers, we would send our products to many tech based reviewers/content creators who will review our product to their audiences.</a:t>
            </a:r>
            <a:endParaRPr sz="2800">
              <a:latin typeface="Calibri"/>
              <a:ea typeface="Calibri"/>
              <a:cs typeface="Calibri"/>
              <a:sym typeface="Calibri"/>
            </a:endParaRPr>
          </a:p>
          <a:p>
            <a:pPr indent="0" lvl="0" marL="0" rtl="0" algn="l">
              <a:spcBef>
                <a:spcPts val="800"/>
              </a:spcBef>
              <a:spcAft>
                <a:spcPts val="1200"/>
              </a:spcAft>
              <a:buNone/>
            </a:pPr>
            <a:r>
              <a:t/>
            </a:r>
            <a:endParaRPr/>
          </a:p>
        </p:txBody>
      </p:sp>
      <p:pic>
        <p:nvPicPr>
          <p:cNvPr id="202" name="Google Shape;202;p20"/>
          <p:cNvPicPr preferRelativeResize="0"/>
          <p:nvPr/>
        </p:nvPicPr>
        <p:blipFill>
          <a:blip r:embed="rId3">
            <a:alphaModFix/>
          </a:blip>
          <a:stretch>
            <a:fillRect/>
          </a:stretch>
        </p:blipFill>
        <p:spPr>
          <a:xfrm>
            <a:off x="5356437" y="1244225"/>
            <a:ext cx="3208576" cy="1804817"/>
          </a:xfrm>
          <a:prstGeom prst="rect">
            <a:avLst/>
          </a:prstGeom>
          <a:noFill/>
          <a:ln>
            <a:noFill/>
          </a:ln>
        </p:spPr>
      </p:pic>
      <p:pic>
        <p:nvPicPr>
          <p:cNvPr id="203" name="Google Shape;203;p20"/>
          <p:cNvPicPr preferRelativeResize="0"/>
          <p:nvPr/>
        </p:nvPicPr>
        <p:blipFill>
          <a:blip r:embed="rId4">
            <a:alphaModFix/>
          </a:blip>
          <a:stretch>
            <a:fillRect/>
          </a:stretch>
        </p:blipFill>
        <p:spPr>
          <a:xfrm>
            <a:off x="5347675" y="3166618"/>
            <a:ext cx="3226100" cy="1721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685346" y="457200"/>
            <a:ext cx="7765200" cy="9948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highlight>
                  <a:srgbClr val="666666"/>
                </a:highlight>
              </a:rPr>
              <a:t>Offline Marketing</a:t>
            </a:r>
            <a:endParaRPr>
              <a:highlight>
                <a:srgbClr val="666666"/>
              </a:highlight>
            </a:endParaRPr>
          </a:p>
        </p:txBody>
      </p:sp>
      <p:sp>
        <p:nvSpPr>
          <p:cNvPr id="209" name="Google Shape;209;p21"/>
          <p:cNvSpPr txBox="1"/>
          <p:nvPr>
            <p:ph idx="1" type="body"/>
          </p:nvPr>
        </p:nvSpPr>
        <p:spPr>
          <a:xfrm>
            <a:off x="685350" y="1572050"/>
            <a:ext cx="4212600" cy="2731200"/>
          </a:xfrm>
          <a:prstGeom prst="rect">
            <a:avLst/>
          </a:prstGeom>
        </p:spPr>
        <p:txBody>
          <a:bodyPr anchorCtr="0" anchor="t" bIns="34275" lIns="68575" spcFirstLastPara="1" rIns="68575" wrap="square" tIns="34275">
            <a:normAutofit fontScale="70000" lnSpcReduction="10000"/>
          </a:bodyPr>
          <a:lstStyle/>
          <a:p>
            <a:pPr indent="0" lvl="0" marL="0" rtl="0" algn="l">
              <a:lnSpc>
                <a:spcPct val="90000"/>
              </a:lnSpc>
              <a:spcBef>
                <a:spcPts val="1000"/>
              </a:spcBef>
              <a:spcAft>
                <a:spcPts val="0"/>
              </a:spcAft>
              <a:buNone/>
            </a:pPr>
            <a:r>
              <a:rPr lang="en" sz="2800">
                <a:latin typeface="Arial"/>
                <a:ea typeface="Arial"/>
                <a:cs typeface="Arial"/>
                <a:sym typeface="Arial"/>
              </a:rPr>
              <a:t>•</a:t>
            </a:r>
            <a:r>
              <a:rPr lang="en" sz="2800">
                <a:latin typeface="Calibri"/>
                <a:ea typeface="Calibri"/>
                <a:cs typeface="Calibri"/>
                <a:sym typeface="Calibri"/>
              </a:rPr>
              <a:t>Showing casing our VR headset at tech events. People will be able to try and test out our VR headset firsthand</a:t>
            </a:r>
            <a:endParaRPr sz="2800">
              <a:latin typeface="Calibri"/>
              <a:ea typeface="Calibri"/>
              <a:cs typeface="Calibri"/>
              <a:sym typeface="Calibri"/>
            </a:endParaRPr>
          </a:p>
          <a:p>
            <a:pPr indent="0" lvl="0" marL="0" rtl="0" algn="l">
              <a:lnSpc>
                <a:spcPct val="90000"/>
              </a:lnSpc>
              <a:spcBef>
                <a:spcPts val="1000"/>
              </a:spcBef>
              <a:spcAft>
                <a:spcPts val="0"/>
              </a:spcAft>
              <a:buNone/>
            </a:pPr>
            <a:r>
              <a:rPr lang="en" sz="2800">
                <a:latin typeface="Arial"/>
                <a:ea typeface="Arial"/>
                <a:cs typeface="Arial"/>
                <a:sym typeface="Arial"/>
              </a:rPr>
              <a:t>•</a:t>
            </a:r>
            <a:r>
              <a:rPr lang="en" sz="2800">
                <a:latin typeface="Calibri"/>
                <a:ea typeface="Calibri"/>
                <a:cs typeface="Calibri"/>
                <a:sym typeface="Calibri"/>
              </a:rPr>
              <a:t>Potential to meet investors who would like to invest into our headset.</a:t>
            </a:r>
            <a:endParaRPr sz="2800">
              <a:latin typeface="Calibri"/>
              <a:ea typeface="Calibri"/>
              <a:cs typeface="Calibri"/>
              <a:sym typeface="Calibri"/>
            </a:endParaRPr>
          </a:p>
          <a:p>
            <a:pPr indent="0" lvl="0" marL="0" rtl="0" algn="l">
              <a:lnSpc>
                <a:spcPct val="90000"/>
              </a:lnSpc>
              <a:spcBef>
                <a:spcPts val="1000"/>
              </a:spcBef>
              <a:spcAft>
                <a:spcPts val="0"/>
              </a:spcAft>
              <a:buNone/>
            </a:pPr>
            <a:r>
              <a:rPr lang="en" sz="2800">
                <a:latin typeface="Arial"/>
                <a:ea typeface="Arial"/>
                <a:cs typeface="Arial"/>
                <a:sym typeface="Arial"/>
              </a:rPr>
              <a:t>•</a:t>
            </a:r>
            <a:r>
              <a:rPr lang="en" sz="2800">
                <a:latin typeface="Calibri"/>
                <a:ea typeface="Calibri"/>
                <a:cs typeface="Calibri"/>
                <a:sym typeface="Calibri"/>
              </a:rPr>
              <a:t>Being able to network and meet other companies who could create additional accessories for the VR.</a:t>
            </a:r>
            <a:endParaRPr sz="2800">
              <a:latin typeface="Calibri"/>
              <a:ea typeface="Calibri"/>
              <a:cs typeface="Calibri"/>
              <a:sym typeface="Calibri"/>
            </a:endParaRPr>
          </a:p>
          <a:p>
            <a:pPr indent="0" lvl="0" marL="0" rtl="0" algn="l">
              <a:spcBef>
                <a:spcPts val="800"/>
              </a:spcBef>
              <a:spcAft>
                <a:spcPts val="1200"/>
              </a:spcAft>
              <a:buNone/>
            </a:pPr>
            <a:r>
              <a:t/>
            </a:r>
            <a:endParaRPr/>
          </a:p>
        </p:txBody>
      </p:sp>
      <p:pic>
        <p:nvPicPr>
          <p:cNvPr id="210" name="Google Shape;210;p21"/>
          <p:cNvPicPr preferRelativeResize="0"/>
          <p:nvPr/>
        </p:nvPicPr>
        <p:blipFill>
          <a:blip r:embed="rId3">
            <a:alphaModFix/>
          </a:blip>
          <a:stretch>
            <a:fillRect/>
          </a:stretch>
        </p:blipFill>
        <p:spPr>
          <a:xfrm>
            <a:off x="5039100" y="1451988"/>
            <a:ext cx="3941250" cy="31949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685350" y="217800"/>
            <a:ext cx="7765200" cy="123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solidFill>
                  <a:schemeClr val="dk2"/>
                </a:solidFill>
                <a:highlight>
                  <a:schemeClr val="accent6"/>
                </a:highlight>
                <a:latin typeface="Montserrat ExtraBold"/>
                <a:ea typeface="Montserrat ExtraBold"/>
                <a:cs typeface="Montserrat ExtraBold"/>
                <a:sym typeface="Montserrat ExtraBold"/>
              </a:rPr>
              <a:t>How Can It Help Businesses</a:t>
            </a:r>
            <a:endParaRPr>
              <a:solidFill>
                <a:schemeClr val="dk2"/>
              </a:solidFill>
              <a:highlight>
                <a:schemeClr val="accent6"/>
              </a:highlight>
              <a:latin typeface="Montserrat ExtraBold"/>
              <a:ea typeface="Montserrat ExtraBold"/>
              <a:cs typeface="Montserrat ExtraBold"/>
              <a:sym typeface="Montserrat ExtraBold"/>
            </a:endParaRPr>
          </a:p>
        </p:txBody>
      </p:sp>
      <p:grpSp>
        <p:nvGrpSpPr>
          <p:cNvPr id="216" name="Google Shape;216;p22"/>
          <p:cNvGrpSpPr/>
          <p:nvPr/>
        </p:nvGrpSpPr>
        <p:grpSpPr>
          <a:xfrm>
            <a:off x="5632317" y="1189775"/>
            <a:ext cx="3305700" cy="3483050"/>
            <a:chOff x="5632317" y="1189775"/>
            <a:chExt cx="3305700" cy="3483050"/>
          </a:xfrm>
        </p:grpSpPr>
        <p:sp>
          <p:nvSpPr>
            <p:cNvPr id="217" name="Google Shape;217;p22"/>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218" name="Google Shape;218;p22"/>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0000"/>
                  </a:solidFill>
                  <a:highlight>
                    <a:schemeClr val="lt1"/>
                  </a:highlight>
                  <a:latin typeface="Montserrat ExtraBold"/>
                  <a:ea typeface="Montserrat ExtraBold"/>
                  <a:cs typeface="Montserrat ExtraBold"/>
                  <a:sym typeface="Montserrat ExtraBold"/>
                </a:rPr>
                <a:t>Improving relationship with customers in order to see what new features to add.</a:t>
              </a:r>
              <a:endParaRPr sz="1200">
                <a:solidFill>
                  <a:srgbClr val="FF0000"/>
                </a:solidFill>
                <a:highlight>
                  <a:schemeClr val="lt1"/>
                </a:highlight>
                <a:latin typeface="Montserrat ExtraBold"/>
                <a:ea typeface="Montserrat ExtraBold"/>
                <a:cs typeface="Montserrat ExtraBold"/>
                <a:sym typeface="Montserrat ExtraBold"/>
              </a:endParaRPr>
            </a:p>
          </p:txBody>
        </p:sp>
      </p:grpSp>
      <p:grpSp>
        <p:nvGrpSpPr>
          <p:cNvPr id="219" name="Google Shape;219;p22"/>
          <p:cNvGrpSpPr/>
          <p:nvPr/>
        </p:nvGrpSpPr>
        <p:grpSpPr>
          <a:xfrm>
            <a:off x="0" y="1189989"/>
            <a:ext cx="3546900" cy="3482836"/>
            <a:chOff x="0" y="1189989"/>
            <a:chExt cx="3546900" cy="3482836"/>
          </a:xfrm>
        </p:grpSpPr>
        <p:sp>
          <p:nvSpPr>
            <p:cNvPr id="220" name="Google Shape;220;p22"/>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221" name="Google Shape;221;p22"/>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0000"/>
                  </a:solidFill>
                  <a:highlight>
                    <a:schemeClr val="lt1"/>
                  </a:highlight>
                  <a:latin typeface="Montserrat ExtraBold"/>
                  <a:ea typeface="Montserrat ExtraBold"/>
                  <a:cs typeface="Montserrat ExtraBold"/>
                  <a:sym typeface="Montserrat ExtraBold"/>
                </a:rPr>
                <a:t>Use it to tell different stories and creating memorable experiences.</a:t>
              </a:r>
              <a:endParaRPr sz="1200">
                <a:solidFill>
                  <a:srgbClr val="FF0000"/>
                </a:solidFill>
                <a:highlight>
                  <a:schemeClr val="lt1"/>
                </a:highlight>
                <a:latin typeface="Montserrat ExtraBold"/>
                <a:ea typeface="Montserrat ExtraBold"/>
                <a:cs typeface="Montserrat ExtraBold"/>
                <a:sym typeface="Montserrat ExtraBold"/>
              </a:endParaRPr>
            </a:p>
          </p:txBody>
        </p:sp>
      </p:grpSp>
      <p:grpSp>
        <p:nvGrpSpPr>
          <p:cNvPr id="222" name="Google Shape;222;p22"/>
          <p:cNvGrpSpPr/>
          <p:nvPr/>
        </p:nvGrpSpPr>
        <p:grpSpPr>
          <a:xfrm>
            <a:off x="2944204" y="1189775"/>
            <a:ext cx="3305700" cy="3483050"/>
            <a:chOff x="2944204" y="1189775"/>
            <a:chExt cx="3305700" cy="3483050"/>
          </a:xfrm>
        </p:grpSpPr>
        <p:sp>
          <p:nvSpPr>
            <p:cNvPr id="223" name="Google Shape;223;p22"/>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224" name="Google Shape;224;p22"/>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0000"/>
                  </a:solidFill>
                  <a:highlight>
                    <a:schemeClr val="lt1"/>
                  </a:highlight>
                  <a:latin typeface="Montserrat ExtraBold"/>
                  <a:ea typeface="Montserrat ExtraBold"/>
                  <a:cs typeface="Montserrat ExtraBold"/>
                  <a:sym typeface="Montserrat ExtraBold"/>
                </a:rPr>
                <a:t>Making the experience fun and showcasing the technology in a new light.</a:t>
              </a:r>
              <a:endParaRPr sz="1200">
                <a:solidFill>
                  <a:srgbClr val="FF0000"/>
                </a:solidFill>
                <a:highlight>
                  <a:schemeClr val="lt1"/>
                </a:highlight>
                <a:latin typeface="Montserrat ExtraBold"/>
                <a:ea typeface="Montserrat ExtraBold"/>
                <a:cs typeface="Montserrat ExtraBold"/>
                <a:sym typeface="Montserrat ExtraBold"/>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